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315" r:id="rId2"/>
    <p:sldId id="316" r:id="rId3"/>
    <p:sldId id="258" r:id="rId4"/>
    <p:sldId id="292" r:id="rId5"/>
    <p:sldId id="264" r:id="rId6"/>
    <p:sldId id="318" r:id="rId7"/>
    <p:sldId id="324" r:id="rId8"/>
    <p:sldId id="332" r:id="rId9"/>
    <p:sldId id="355" r:id="rId10"/>
    <p:sldId id="319" r:id="rId11"/>
    <p:sldId id="325" r:id="rId12"/>
    <p:sldId id="334" r:id="rId13"/>
    <p:sldId id="346" r:id="rId14"/>
    <p:sldId id="320" r:id="rId15"/>
    <p:sldId id="326" r:id="rId16"/>
    <p:sldId id="336" r:id="rId17"/>
    <p:sldId id="337" r:id="rId18"/>
    <p:sldId id="321" r:id="rId19"/>
    <p:sldId id="327" r:id="rId20"/>
    <p:sldId id="338" r:id="rId21"/>
    <p:sldId id="322" r:id="rId22"/>
    <p:sldId id="328" r:id="rId23"/>
    <p:sldId id="357" r:id="rId24"/>
    <p:sldId id="358" r:id="rId25"/>
    <p:sldId id="359" r:id="rId26"/>
    <p:sldId id="360" r:id="rId27"/>
    <p:sldId id="323" r:id="rId28"/>
    <p:sldId id="329" r:id="rId29"/>
    <p:sldId id="342" r:id="rId30"/>
    <p:sldId id="343" r:id="rId31"/>
    <p:sldId id="330" r:id="rId32"/>
    <p:sldId id="331" r:id="rId33"/>
    <p:sldId id="344" r:id="rId34"/>
    <p:sldId id="345" r:id="rId35"/>
    <p:sldId id="354" r:id="rId36"/>
    <p:sldId id="356" r:id="rId37"/>
    <p:sldId id="347" r:id="rId38"/>
    <p:sldId id="348" r:id="rId39"/>
    <p:sldId id="349" r:id="rId40"/>
    <p:sldId id="350" r:id="rId41"/>
    <p:sldId id="351" r:id="rId42"/>
    <p:sldId id="352" r:id="rId43"/>
    <p:sldId id="353" r:id="rId44"/>
  </p:sldIdLst>
  <p:sldSz cx="9144000" cy="5143500" type="screen16x9"/>
  <p:notesSz cx="6858000" cy="9144000"/>
  <p:embeddedFontLst>
    <p:embeddedFont>
      <p:font typeface="方正综艺简体" charset="-122"/>
      <p:regular r:id="rId46"/>
    </p:embeddedFont>
    <p:embeddedFont>
      <p:font typeface="方正兰亭粗黑简体" charset="-122"/>
      <p:regular r:id="rId47"/>
    </p:embeddedFont>
    <p:embeddedFont>
      <p:font typeface="方正兰亭细黑_GBK_M" charset="2"/>
      <p:regular r:id="rId48"/>
    </p:embeddedFont>
    <p:embeddedFont>
      <p:font typeface="华文行楷" pitchFamily="2" charset="-122"/>
      <p:regular r:id="rId49"/>
    </p:embeddedFon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Watford DB"/>
      <p:regular r:id="rId54"/>
    </p:embeddedFont>
    <p:embeddedFont>
      <p:font typeface="微软雅黑" pitchFamily="34" charset="-122"/>
      <p:regular r:id="rId55"/>
      <p:bold r:id="rId56"/>
    </p:embeddedFont>
    <p:embeddedFont>
      <p:font typeface="华文楷体" pitchFamily="2" charset="-122"/>
      <p:regular r:id="rId57"/>
    </p:embeddedFont>
    <p:embeddedFont>
      <p:font typeface="方正兰亭细黑_GBK" charset="-122"/>
      <p:regular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40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936A364-F56D-418B-92EA-B8A9C286C719}" type="datetimeFigureOut">
              <a:rPr lang="zh-CN" altLang="en-US" smtClean="0"/>
              <a:t>2017/8/9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17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4AF190-E6C3-4F71-9AD4-820770AEF1A8}" type="datetimeFigureOut">
              <a:rPr lang="zh-CN" altLang="en-US" smtClean="0"/>
              <a:t>2017/8/9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slide" Target="slide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93469" y="2126728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itchFamily="2" charset="-122"/>
                <a:ea typeface="华文行楷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06490" y="996974"/>
            <a:ext cx="243840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2017</a:t>
            </a:r>
            <a:endParaRPr lang="zh-CN" altLang="en-US" sz="8000" dirty="0">
              <a:solidFill>
                <a:srgbClr val="002060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21 -0.76899 L 4.72222E-6 -4.1692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69" y="38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7" grpId="1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8510" y="2607412"/>
            <a:ext cx="206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Member 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727311"/>
            <a:ext cx="8113486" cy="4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728133"/>
            <a:ext cx="250057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91" y="885232"/>
            <a:ext cx="2077508" cy="394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5" y="1037762"/>
            <a:ext cx="2132822" cy="387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9559" y="2750868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当会员编号及手机号码输入非数字时提示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当手机号码为非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位数时提示</a:t>
            </a:r>
          </a:p>
          <a:p>
            <a:pPr>
              <a:buFont typeface="Wingdings" panose="05000000000000000000" charset="0"/>
              <a:buNone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9559" y="1557373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按钮弹出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dialog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框，编辑信息后点提交按钮则成功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提交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2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9" y="795866"/>
            <a:ext cx="2342107" cy="399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4094851" y="1097760"/>
            <a:ext cx="313820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编辑功能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点击编辑按钮会显示当行信息，修改后提交则显示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功能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点击删除功能实现单行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的获取与计算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手机号从订单管理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获取相应会员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的订单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量，计算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累加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等级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和折扣的计算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通过最终积分得出相应的等级数和折扣数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913022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39746" y="2590800"/>
            <a:ext cx="2316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Commodity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0" y="754358"/>
            <a:ext cx="4450392" cy="2022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864511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3167443" y="1006616"/>
            <a:ext cx="28083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77125" y="4834478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790458" y="2395779"/>
            <a:ext cx="308152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99417" y="1922246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点击“添加”按钮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弹出“添加菜单”对话框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在其中添加数据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返回到列表并新增数据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8" y="1141137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直接连接符 9"/>
          <p:cNvCxnSpPr/>
          <p:nvPr/>
        </p:nvCxnSpPr>
        <p:spPr>
          <a:xfrm>
            <a:off x="921657" y="1730895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2" y="2786917"/>
            <a:ext cx="4440821" cy="202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33" y="1954181"/>
            <a:ext cx="4459964" cy="2017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直接连接符 12"/>
          <p:cNvCxnSpPr/>
          <p:nvPr/>
        </p:nvCxnSpPr>
        <p:spPr>
          <a:xfrm>
            <a:off x="3778371" y="4353052"/>
            <a:ext cx="3529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72894" y="2543104"/>
            <a:ext cx="28639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90081" y="1386324"/>
            <a:ext cx="2672178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弹出“编辑菜单”对话框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在其中编辑数据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返回到列表并修改数据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778385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直接连接符 16"/>
          <p:cNvCxnSpPr/>
          <p:nvPr/>
        </p:nvCxnSpPr>
        <p:spPr>
          <a:xfrm>
            <a:off x="1395771" y="2758624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2951798"/>
            <a:ext cx="4450393" cy="2026447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401756" y="1651359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373737" y="2056696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395771" y="2474124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09332" y="2618057"/>
            <a:ext cx="293452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752730" y="1994607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点击指定数据“删除”按钮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直接删除列表中指定数据</a:t>
            </a: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96139" y="2590800"/>
            <a:ext cx="1834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Order 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:\东软\Vue.js\文档\订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6" y="705087"/>
            <a:ext cx="7208147" cy="42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hidden="1"/>
          <p:cNvSpPr txBox="1"/>
          <p:nvPr/>
        </p:nvSpPr>
        <p:spPr>
          <a:xfrm>
            <a:off x="786349" y="95066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发现问题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是解决问题的先决条件，但仅仅满足有提出问题是不够的，提出问题的目的是为了有效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解决问题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人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生就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是解决一系列问题的过程。个体克服生活、学习、实践中新的矛盾时的复杂心理活动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，其中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主要是思维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活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动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。教育心理学着重研究学生学习知识、应用知识中的问题解决。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5217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商 品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82295" y="3626301"/>
            <a:ext cx="908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附加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&amp;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总结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4210" y="1770276"/>
            <a:ext cx="805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60763" y="1771020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订 单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60427" y="177027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会 员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7185" y="3625855"/>
            <a:ext cx="763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itchFamily="34" charset="-122"/>
                <a:ea typeface="微软雅黑" pitchFamily="34" charset="-122"/>
              </a:rPr>
              <a:t>人事管理</a:t>
            </a:r>
            <a:endParaRPr lang="zh-CN" altLang="en-US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51479" y="1770273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成 本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14999" y="3019059"/>
            <a:ext cx="7719401" cy="0"/>
            <a:chOff x="814999" y="3019059"/>
            <a:chExt cx="7719401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34"/>
          <p:cNvSpPr/>
          <p:nvPr/>
        </p:nvSpPr>
        <p:spPr>
          <a:xfrm>
            <a:off x="689744" y="257876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1983" y="28791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一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34"/>
          <p:cNvSpPr/>
          <p:nvPr/>
        </p:nvSpPr>
        <p:spPr>
          <a:xfrm>
            <a:off x="2727445" y="2560543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34"/>
          <p:cNvSpPr/>
          <p:nvPr/>
        </p:nvSpPr>
        <p:spPr>
          <a:xfrm>
            <a:off x="4827781" y="261845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34"/>
          <p:cNvSpPr/>
          <p:nvPr/>
        </p:nvSpPr>
        <p:spPr>
          <a:xfrm>
            <a:off x="6918497" y="2662507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0800000">
            <a:off x="3802426" y="2737005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5842648" y="2760028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 rot="10800000">
            <a:off x="7919504" y="272740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0686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1165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07196" y="28633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51872" y="28891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97912" y="2908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七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28728" y="28637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八</a:t>
            </a:r>
          </a:p>
        </p:txBody>
      </p:sp>
      <p:grpSp>
        <p:nvGrpSpPr>
          <p:cNvPr id="99" name="组合 98"/>
          <p:cNvGrpSpPr/>
          <p:nvPr/>
        </p:nvGrpSpPr>
        <p:grpSpPr>
          <a:xfrm rot="10800000">
            <a:off x="1712150" y="2691082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821374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二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705439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库 存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12" grpId="0"/>
      <p:bldP spid="66" grpId="0"/>
      <p:bldP spid="67" grpId="0"/>
      <p:bldP spid="68" grpId="0"/>
      <p:bldP spid="69" grpId="0"/>
      <p:bldP spid="70" grpId="0"/>
      <p:bldP spid="71" grpId="0"/>
      <p:bldP spid="73" grpId="0" animBg="1"/>
      <p:bldP spid="74" grpId="0"/>
      <p:bldP spid="75" grpId="0" animBg="1"/>
      <p:bldP spid="81" grpId="0" animBg="1"/>
      <p:bldP spid="82" grpId="0" animBg="1"/>
      <p:bldP spid="92" grpId="0"/>
      <p:bldP spid="93" grpId="0"/>
      <p:bldP spid="95" grpId="0"/>
      <p:bldP spid="96" grpId="0"/>
      <p:bldP spid="97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F:\东软\Vue.js\文档\订单详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843378"/>
            <a:ext cx="734377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 “查看”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可查看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列表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中指定数据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58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6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1769" y="2590800"/>
            <a:ext cx="214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Inventory 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4268" y="2082849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63A5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三</a:t>
              </a:r>
              <a:r>
                <a:rPr lang="zh-CN" altLang="en-US" b="1" dirty="0" smtClean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大功能</a:t>
              </a:r>
              <a:endParaRPr lang="zh-CN" altLang="en-US" b="1" dirty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1" name="椭圆 10">
            <a:hlinkClick r:id="rId3" action="ppaction://hlinksldjump"/>
          </p:cNvPr>
          <p:cNvSpPr/>
          <p:nvPr/>
        </p:nvSpPr>
        <p:spPr>
          <a:xfrm>
            <a:off x="2871028" y="970156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75888" y="2303687"/>
            <a:ext cx="811400" cy="81140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hlinkClick r:id="rId4" action="ppaction://hlinksldjump"/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左大括号 14"/>
          <p:cNvSpPr/>
          <p:nvPr/>
        </p:nvSpPr>
        <p:spPr>
          <a:xfrm>
            <a:off x="2234975" y="1269466"/>
            <a:ext cx="370707" cy="2934157"/>
          </a:xfrm>
          <a:prstGeom prst="leftBrace">
            <a:avLst/>
          </a:prstGeom>
          <a:ln w="38100">
            <a:solidFill>
              <a:schemeClr val="tx1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hlinkClick r:id="rId5" action="ppaction://hlinksldjump"/>
          </p:cNvPr>
          <p:cNvSpPr/>
          <p:nvPr/>
        </p:nvSpPr>
        <p:spPr>
          <a:xfrm>
            <a:off x="2950383" y="3840161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3888" y="1164250"/>
            <a:ext cx="7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4076" y="2540110"/>
            <a:ext cx="81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 </a:t>
            </a:r>
            <a:r>
              <a:rPr lang="zh-CN" altLang="en-US" sz="1600" b="1" dirty="0" smtClean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添加</a:t>
            </a:r>
            <a:endParaRPr lang="zh-CN" altLang="en-US" sz="1600" b="1" dirty="0">
              <a:solidFill>
                <a:srgbClr val="163A5A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6098" y="4034346"/>
            <a:ext cx="74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编辑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2588" y="1108787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可以查看库存信息，包括库存编号，货物名称，操作时间，操作人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2588" y="2461305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可以添加库存信息（包括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库存编号，货物名称，操作时间，操作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人）并存入状态管理的数据中。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2776" y="3946016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可以编辑每一条库存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信息（包括库存编号，货物名称，操作时间，操作人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）并把更改后的信息存入状态管理的数据中。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1" grpId="0" bldLvl="0" animBg="1"/>
      <p:bldP spid="15" grpId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查看状态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Program Files\feiq\Recv Files\1\查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71228"/>
            <a:ext cx="8353425" cy="41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弧形箭头 2">
            <a:hlinkClick r:id="rId3" action="ppaction://hlinksldjump"/>
          </p:cNvPr>
          <p:cNvSpPr/>
          <p:nvPr/>
        </p:nvSpPr>
        <p:spPr>
          <a:xfrm>
            <a:off x="8877300" y="4650353"/>
            <a:ext cx="209550" cy="3483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添加状态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609600"/>
            <a:ext cx="1276350" cy="590550"/>
          </a:xfrm>
          <a:prstGeom prst="rect">
            <a:avLst/>
          </a:prstGeom>
        </p:spPr>
      </p:pic>
      <p:pic>
        <p:nvPicPr>
          <p:cNvPr id="2050" name="Picture 2" descr="C:\Program Files\feiq\Recv Files\1\添加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21733"/>
            <a:ext cx="3228975" cy="48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Program Files\feiq\Recv Files\1\添加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1" y="110609"/>
            <a:ext cx="3044822" cy="49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Program Files\feiq\Recv Files\1\添加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99428"/>
            <a:ext cx="8886825" cy="1210447"/>
          </a:xfrm>
          <a:prstGeom prst="rect">
            <a:avLst/>
          </a:prstGeom>
          <a:noFill/>
          <a:effectLst>
            <a:glow rad="25400">
              <a:schemeClr val="bg1">
                <a:alpha val="40000"/>
              </a:schemeClr>
            </a:glow>
            <a:outerShdw blurRad="50800" dist="508000" dir="5400000" algn="t" rotWithShape="0">
              <a:prstClr val="black">
                <a:alpha val="4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弧形箭头 3">
            <a:hlinkClick r:id="rId6" action="ppaction://hlinksldjump"/>
          </p:cNvPr>
          <p:cNvSpPr/>
          <p:nvPr/>
        </p:nvSpPr>
        <p:spPr>
          <a:xfrm>
            <a:off x="8610600" y="4552950"/>
            <a:ext cx="228600" cy="380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72175" y="609600"/>
            <a:ext cx="22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通过</a:t>
            </a:r>
            <a:r>
              <a:rPr lang="en-US" altLang="zh-CN" sz="1400" dirty="0" err="1" smtClean="0"/>
              <a:t>vuex</a:t>
            </a:r>
            <a:r>
              <a:rPr lang="zh-CN" altLang="en-US" sz="1400" dirty="0" smtClean="0"/>
              <a:t>进行数据更新</a:t>
            </a:r>
            <a:endParaRPr lang="zh-CN" altLang="en-US" sz="1400" dirty="0"/>
          </a:p>
        </p:txBody>
      </p:sp>
      <p:sp>
        <p:nvSpPr>
          <p:cNvPr id="3" name="右箭头 2">
            <a:hlinkClick r:id="rId7" action="ppaction://hlinksldjump"/>
          </p:cNvPr>
          <p:cNvSpPr/>
          <p:nvPr/>
        </p:nvSpPr>
        <p:spPr>
          <a:xfrm>
            <a:off x="7981950" y="763488"/>
            <a:ext cx="1905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81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481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48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48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zh-CN" altLang="en-US" dirty="0" smtClean="0"/>
              <a:t>状态</a:t>
            </a:r>
            <a:endParaRPr lang="zh-CN" altLang="en-US" dirty="0"/>
          </a:p>
        </p:txBody>
      </p:sp>
      <p:pic>
        <p:nvPicPr>
          <p:cNvPr id="3074" name="Picture 2" descr="C:\Program Files\feiq\Recv Files\1\编辑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224909"/>
            <a:ext cx="3279697" cy="4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5" y="738188"/>
            <a:ext cx="8096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Program Files\feiq\Recv Files\1\编辑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89" y="186809"/>
            <a:ext cx="3457035" cy="48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rogram Files\feiq\Recv Files\1\编辑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07641"/>
            <a:ext cx="8896350" cy="797497"/>
          </a:xfrm>
          <a:prstGeom prst="rect">
            <a:avLst/>
          </a:prstGeom>
          <a:noFill/>
          <a:effectLst>
            <a:glow rad="127000">
              <a:schemeClr val="bg1">
                <a:alpha val="91000"/>
              </a:schemeClr>
            </a:glow>
            <a:outerShdw blurRad="50800" dist="4572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弧形箭头 1">
            <a:hlinkClick r:id="rId6" action="ppaction://hlinksldjump"/>
          </p:cNvPr>
          <p:cNvSpPr/>
          <p:nvPr/>
        </p:nvSpPr>
        <p:spPr>
          <a:xfrm>
            <a:off x="8753475" y="4591050"/>
            <a:ext cx="238125" cy="42338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4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6" y="1163598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5416" y="3651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008" y="434709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用户在视图层进行修改，导致状态变化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758" y="419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响应状态变化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714500" y="857250"/>
            <a:ext cx="346918" cy="3469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181100" y="3733800"/>
            <a:ext cx="247650" cy="6132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856926" y="3343276"/>
            <a:ext cx="391224" cy="3905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u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61" y="685800"/>
            <a:ext cx="5251636" cy="41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1771" y="234434"/>
            <a:ext cx="50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方法把状态传给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State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895850" y="788432"/>
            <a:ext cx="800100" cy="12594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弧形箭头 20">
            <a:hlinkClick r:id="rId4" action="ppaction://hlinksldjump"/>
          </p:cNvPr>
          <p:cNvSpPr/>
          <p:nvPr/>
        </p:nvSpPr>
        <p:spPr>
          <a:xfrm>
            <a:off x="8620125" y="4438650"/>
            <a:ext cx="266700" cy="375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5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623736"/>
            <a:ext cx="171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Cost Management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82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7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24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7" y="917785"/>
            <a:ext cx="8586386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点击收缩按钮列出相应表单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8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693387"/>
            <a:ext cx="7657411" cy="432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9" y="1071252"/>
            <a:ext cx="8735282" cy="35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东软\Vue.js\文档\捕获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989171"/>
            <a:ext cx="77597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东软\Vue.js\文档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601946"/>
            <a:ext cx="772795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9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43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项目简介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7250" y="2590800"/>
            <a:ext cx="1211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Project brief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 descr="J:\东软\Vue.js\文档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5" y="1605180"/>
            <a:ext cx="6819901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5" y="812636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点击编辑出现相应输入框，修改信息后点击完成按钮成功编辑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075" name="Picture 3" descr="J:\东软\Vue.js\文档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46" y="696983"/>
            <a:ext cx="705961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29496" y="3929909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新增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点击“新增其他”出现弹出框，编辑点击确定成功新增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附加   总结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599266"/>
            <a:ext cx="2066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Additional &amp;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Summary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69949" y="2147263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8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09697" y="2221056"/>
            <a:ext cx="3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&amp;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7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AppData\Roaming\feiq\RichOle\389466363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3" y="746398"/>
            <a:ext cx="7667274" cy="41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首页</a:t>
            </a:r>
          </a:p>
        </p:txBody>
      </p:sp>
      <p:sp>
        <p:nvSpPr>
          <p:cNvPr id="13" name="矩形 12"/>
          <p:cNvSpPr/>
          <p:nvPr/>
        </p:nvSpPr>
        <p:spPr>
          <a:xfrm>
            <a:off x="1100166" y="1357781"/>
            <a:ext cx="1838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当密码未输入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或者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输入出错时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9" y="875098"/>
            <a:ext cx="4125989" cy="38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3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" y="812212"/>
            <a:ext cx="8283637" cy="379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5868143" y="3656138"/>
            <a:ext cx="26666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成功登陆后跳转到系统说明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侧边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导航栏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进入相应功能界面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个人信息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907838"/>
            <a:ext cx="6610350" cy="35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6931500" y="2535874"/>
            <a:ext cx="2144502" cy="138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修改个人信息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 编辑框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后点“提交”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即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可成功修改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8" y="707796"/>
            <a:ext cx="4405886" cy="415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31500" y="1296795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跳转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点击“首页”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跳转到个人信息页面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C:\Users\admin\AppData\Roaming\feiq\RichOle\27413042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3" y="1714084"/>
            <a:ext cx="14192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929883" y="1150250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退出登录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点击“退出登录”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跳转回登录界面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8875" y="2542641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切换主题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点击“切换主题”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6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2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562100"/>
            <a:ext cx="67437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9" y="871978"/>
            <a:ext cx="7281333" cy="3170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3" y="1123163"/>
            <a:ext cx="7281333" cy="31711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5" y="1375848"/>
            <a:ext cx="7281333" cy="317497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组长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李安妮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彭子圆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陈思渌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164" y="1461114"/>
            <a:ext cx="79816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在开始项目之前我刚完成了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框架的初步学习（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包括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-resource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-router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-cli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脚手架等）。出于使每个人都可以在各方面都练到手的初心，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我们小组讨论一致认为要把重心放在练习新教的知识上，但之前的知识也需要得到练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习，因此在参考老师案例以及比较讨论后我们决定做餐饮后台管理系统，分工很明确，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一人一个模块，每个人都能练习到布局和新知识。在对待各自模块方面，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虽说大部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功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能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是一致的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，但是我们每个人都有自己编写代码的方式和想法，所以实现功能的方式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也是不一的，在项目过程中，我深刻感受到了团队这两个字，我们在遇到问题时讨论，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有想法时提出，感觉很好。在我编写会员管理时，也围绕着它想了很多东西，但某些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东西实现还是比较难的，这让我深觉知识还摄取不够，需继续努力学习。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9556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</a:t>
            </a:r>
            <a:endParaRPr lang="en-US" altLang="zh-CN" sz="3600" b="1" kern="0" dirty="0" smtClean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简介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</a:t>
            </a:r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简介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2589" y="1857821"/>
            <a:ext cx="4046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本项目为餐饮后台管理系统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，随信息技术的发展，当代的餐饮业也需要一个后台管理系统对相关人事，会员，原料等进行协助管理，本系统旨在帮助用户分类管理营业所需的各个事项，让用户能够简单方便的管理业务。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本系统模块包括：用户登录，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，会员管理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，商品管理，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订单管理，库存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，成本管理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突出技术有：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Router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页面跳转；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数据共享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丁苗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何青杏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许浩林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64240" y="2385415"/>
            <a:ext cx="32624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华文行楷" pitchFamily="2" charset="-122"/>
                <a:ea typeface="华文行楷" pitchFamily="2" charset="-122"/>
              </a:rPr>
              <a:t>谢谢您的观看</a:t>
            </a:r>
            <a:endParaRPr lang="zh-CN" altLang="en-US" sz="4000" dirty="0"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9853" y="1794457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itchFamily="2" charset="-122"/>
                <a:ea typeface="华文行楷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142 -0.76365 L 4.72222E-6 -2.95588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80" y="38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00"/>
                            </p:stCondLst>
                            <p:childTnLst>
                              <p:par>
                                <p:cTn id="1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小组分工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052" name="Picture 4" descr="F:\东软\Vue.js\FoodsManage\文档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14" y="696383"/>
            <a:ext cx="16764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25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61" y="2700337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20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068455" y="1640101"/>
            <a:ext cx="9541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李安妮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68623" y="3206439"/>
            <a:ext cx="7232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彭子圆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474718" y="3206439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陈思渌</a:t>
            </a: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163885" y="3206439"/>
            <a:ext cx="583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丁 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819024" y="3206439"/>
            <a:ext cx="72327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何青杏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7512547" y="3215678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许浩林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44" y="3889892"/>
            <a:ext cx="141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</a:rPr>
              <a:t>人事管理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及相关功能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系统</a:t>
            </a:r>
            <a:r>
              <a:rPr lang="zh-CN" altLang="en-US" sz="1400" dirty="0" smtClean="0">
                <a:latin typeface="+mn-ea"/>
              </a:rPr>
              <a:t>说明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3583" y="3884610"/>
            <a:ext cx="13844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商品管理布局及相关功能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首页、面包屑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</a:p>
          <a:p>
            <a:pPr algn="ctr"/>
            <a:r>
              <a:rPr lang="zh-CN" altLang="en-US" sz="1400" dirty="0" smtClean="0">
                <a:latin typeface="+mn-ea"/>
              </a:rPr>
              <a:t>换肤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7243" y="3884611"/>
            <a:ext cx="1366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库存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90767" y="3889892"/>
            <a:ext cx="136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成本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64" y="38846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3281" y="8704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92775" y="3889892"/>
            <a:ext cx="128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会员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个人</a:t>
            </a:r>
            <a:r>
              <a:rPr lang="zh-CN" altLang="en-US" sz="1400" dirty="0" smtClean="0">
                <a:latin typeface="+mn-ea"/>
              </a:rPr>
              <a:t>信息布局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3399" y="870895"/>
            <a:ext cx="3998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登录、</a:t>
            </a:r>
            <a:r>
              <a:rPr lang="zh-CN" altLang="en-US" sz="1400" dirty="0">
                <a:latin typeface="+mn-ea"/>
              </a:rPr>
              <a:t>注销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首页</a:t>
            </a:r>
            <a:r>
              <a:rPr lang="zh-CN" altLang="en-US" sz="1400" dirty="0">
                <a:latin typeface="+mn-ea"/>
              </a:rPr>
              <a:t>、</a:t>
            </a:r>
            <a:r>
              <a:rPr lang="zh-CN" altLang="en-US" sz="1400" dirty="0" smtClean="0">
                <a:latin typeface="+mn-ea"/>
              </a:rPr>
              <a:t>面包屑，搭建框架；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订单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个人信息页面；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合并项目；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写</a:t>
            </a:r>
            <a:r>
              <a:rPr lang="zh-CN" altLang="en-US" sz="1400" dirty="0" smtClean="0">
                <a:latin typeface="+mn-ea"/>
              </a:rPr>
              <a:t>文档</a:t>
            </a:r>
            <a:endParaRPr lang="en-US" altLang="zh-CN" sz="1400" dirty="0" smtClean="0"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bldLvl="0"/>
      <p:bldP spid="20" grpId="1" bldLvl="0"/>
      <p:bldP spid="21" grpId="0" bldLvl="0"/>
      <p:bldP spid="21" grpId="1" bldLvl="0"/>
      <p:bldP spid="22" grpId="0" bldLvl="0"/>
      <p:bldP spid="22" grpId="1" bldLvl="0"/>
      <p:bldP spid="23" grpId="0" bldLvl="0"/>
      <p:bldP spid="23" grpId="1" bldLvl="0"/>
      <p:bldP spid="24" grpId="0" bldLvl="0"/>
      <p:bldP spid="24" grpId="1" bldLvl="0"/>
      <p:bldP spid="25" grpId="0" bldLvl="0"/>
      <p:bldP spid="25" grpId="1" bldLvl="0"/>
      <p:bldP spid="2" grpId="0"/>
      <p:bldP spid="28" grpId="0"/>
      <p:bldP spid="29" grpId="0"/>
      <p:bldP spid="30" grpId="0"/>
      <p:bldP spid="26" grpId="0"/>
      <p:bldP spid="31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27022" y="2614339"/>
            <a:ext cx="217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Personnel Management</a:t>
            </a:r>
            <a:endParaRPr lang="zh-CN" altLang="en-US" sz="1600" dirty="0">
              <a:solidFill>
                <a:srgbClr val="163A5A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213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720254"/>
            <a:ext cx="7648097" cy="40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94" y="776227"/>
            <a:ext cx="2954435" cy="415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989674" y="3177435"/>
            <a:ext cx="3550914" cy="116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删除员工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删除按钮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弹出框询问是否删除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点击确定成功删除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6029" y="985712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员工编辑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点击编辑弹出编辑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完成显示在表格内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8957" y="2070198"/>
            <a:ext cx="355091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表格显示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json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数据模拟后端接口显示员工姓名、性别、工号、职位、权限、月薪及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备注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1225184"/>
            <a:ext cx="41148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admin\AppData\Roaming\feiq\RichOle\287929902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11" y="3567724"/>
            <a:ext cx="3048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  <p:bldP spid="10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C:\Users\admin\AppData\Roaming\feiq\RichOle\196240817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92" y="712718"/>
            <a:ext cx="7403816" cy="408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976287" y="1473391"/>
            <a:ext cx="301055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添加员工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用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实现子组件间数据的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共享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将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修改状态传到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再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B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中获取显示。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6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1192</Words>
  <Application>Microsoft Office PowerPoint</Application>
  <PresentationFormat>全屏显示(16:9)</PresentationFormat>
  <Paragraphs>303</Paragraphs>
  <Slides>43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Arial</vt:lpstr>
      <vt:lpstr>宋体</vt:lpstr>
      <vt:lpstr>方正综艺简体</vt:lpstr>
      <vt:lpstr>方正兰亭粗黑简体</vt:lpstr>
      <vt:lpstr>方正大黑简体</vt:lpstr>
      <vt:lpstr>造字工房劲黑（非商用）常规体</vt:lpstr>
      <vt:lpstr>Kozuka Gothic Pro R</vt:lpstr>
      <vt:lpstr>方正兰亭细黑_GBK_M</vt:lpstr>
      <vt:lpstr>华文行楷</vt:lpstr>
      <vt:lpstr>Calibri</vt:lpstr>
      <vt:lpstr>Watford DB</vt:lpstr>
      <vt:lpstr>微软雅黑</vt:lpstr>
      <vt:lpstr>华文楷体</vt:lpstr>
      <vt:lpstr>Wingdings</vt:lpstr>
      <vt:lpstr>方正兰亭细黑_GBK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keywords>ppt</cp:keywords>
  <cp:lastModifiedBy>admin</cp:lastModifiedBy>
  <cp:revision>182</cp:revision>
  <dcterms:created xsi:type="dcterms:W3CDTF">2015-01-22T11:01:00Z</dcterms:created>
  <dcterms:modified xsi:type="dcterms:W3CDTF">2017-08-09T08:00:25Z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